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9" r:id="rId3"/>
    <p:sldId id="268" r:id="rId4"/>
    <p:sldId id="275" r:id="rId5"/>
    <p:sldId id="273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476FA-A7F8-4022-E955-D5FCC592A7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BA2215-C5A5-8014-29FC-2FEB2059E4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6CD9B-492C-769B-28CD-8709367E0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1C70-C50C-4D91-B24C-286E43D84C5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2E2393-A3B7-A1A4-8F12-9371613FF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931CF-9E9A-3AF9-1BB4-B3B83A77A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472F-86EA-44E6-A41B-4FF59F0D5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6712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676B-8CF3-3720-DEE9-8F92DB5E4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664E5-C371-A8C9-25F7-C0062CD87E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97E6D5-22C6-1A8B-792E-77B910B52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1C70-C50C-4D91-B24C-286E43D84C5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1860D-9DDE-72F7-8762-2CF077E72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27B3A-0285-6E26-7DD6-010B330B0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472F-86EA-44E6-A41B-4FF59F0D5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84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FDB4AA-DEF6-9589-EC55-B8D4EB84A6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CB334-8A21-277F-8F1E-CF345D89A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9BD8E8-D3A1-2A59-A44D-98B59E076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1C70-C50C-4D91-B24C-286E43D84C5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E2BCD-1D36-DB44-4BF3-A6C06BF47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F740AC-8387-6F72-82EA-02F30B52E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472F-86EA-44E6-A41B-4FF59F0D5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109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946AA-FBA6-CD8A-01C1-776462FDC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0E5836-F962-203E-47D3-CBC70919F3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FBC8BA-384A-5263-2953-680168B7B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921F1C-1CCD-5630-7778-3317814A9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1C70-C50C-4D91-B24C-286E43D84C5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9C09BD-F116-C647-6309-47F21434D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0C7AAB-6957-2146-3440-9983B9F37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472F-86EA-44E6-A41B-4FF59F0D5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176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16DA1-F354-FF25-BBB2-CBD36F5D4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7908E9-77DA-620D-C185-C858F1908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077827-FC9C-73B3-3D74-CC20CE512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24E243-D9C6-435B-CD64-E7A0C9870F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93C80C-B9AB-3141-2ACC-1B879CB61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7D4BFA-F6F1-16B6-2A28-19F7812FF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1C70-C50C-4D91-B24C-286E43D84C5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A8EC4E-17C1-7C0D-51C0-266FC52A0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130095-4698-B22D-D65C-BB2FA487C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472F-86EA-44E6-A41B-4FF59F0D5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021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AF2E6-8132-EDAB-02F3-D79535E58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09683C-1A37-93FC-E333-AC28AEA03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1C70-C50C-4D91-B24C-286E43D84C5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3DA2F-684A-B508-96F4-3C16067D7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CD27D9-DEFE-00DE-39B3-277E2CD2C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472F-86EA-44E6-A41B-4FF59F0D5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746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58AD8C-AAB2-C38D-06DC-87437E3EF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1C70-C50C-4D91-B24C-286E43D84C5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4B4C50-1592-E60D-8D5E-90733C695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F514D8-0BCA-F774-AAA8-9D039C7D7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472F-86EA-44E6-A41B-4FF59F0D5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881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7F19D-D945-95E4-87A3-63507D336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671DFE-FF01-A9CB-A3A2-5E2443ED4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D511D-42B0-F60A-F000-BB21B8AB73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00BC1E-6782-6A80-9FB9-E1BE5DD86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1C70-C50C-4D91-B24C-286E43D84C5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DA1595-AE29-6816-8CE4-E0A8D66B8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88AFA2-3510-69D9-585C-6E716FE51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472F-86EA-44E6-A41B-4FF59F0D5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37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6830E-2B73-A5D2-32A2-BCBFD7B6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84E9A8-3DAF-ADA8-600E-30EFE7947C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4E262-1F2A-DEDF-C35B-236473AEBF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3C0EF4-D0CA-BB88-2D69-A9ADFE00D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1C70-C50C-4D91-B24C-286E43D84C5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6695DE-097C-6EED-5656-4BE40164B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D36C0-3AB0-4280-E10F-277E0C919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472F-86EA-44E6-A41B-4FF59F0D5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281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AEDF7-FF40-B6C3-64FB-744EE624E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5086EC-01BB-C060-FCBB-885EE77E34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43EA2D-F6A1-0EB1-0282-429616F0B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1C70-C50C-4D91-B24C-286E43D84C5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BAFC0-531C-E4CD-D4DD-6382FB2A9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D19284-C7BF-AACD-DE91-4F5EBAC89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472F-86EA-44E6-A41B-4FF59F0D5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768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F033BF-D0F8-F76D-7809-5D7184B388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DBB561-9552-5EBD-426B-1C09F07A3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329E0-E9DC-DA12-5B51-2D1E967C4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C1C70-C50C-4D91-B24C-286E43D84C5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21E6FE-56F8-B34B-28B3-516B8768E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8CA3B-34FE-DA0F-4A49-151774B5E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7B472F-86EA-44E6-A41B-4FF59F0D5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24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2004C5-67C3-36C4-1823-1B86F517D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9952F-48E2-5876-B9C2-844D76BB1C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12265-BE8A-E675-D861-8F06F96D93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C1C70-C50C-4D91-B24C-286E43D84C5A}" type="datetimeFigureOut">
              <a:rPr lang="en-US" smtClean="0"/>
              <a:t>4/21/2026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1F6728-2E72-4986-4B31-73BB097A3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F5172-27B4-5237-295B-0412A03DF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B472F-86EA-44E6-A41B-4FF59F0D58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92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13" Type="http://schemas.openxmlformats.org/officeDocument/2006/relationships/image" Target="../media/image13.jpg"/><Relationship Id="rId3" Type="http://schemas.openxmlformats.org/officeDocument/2006/relationships/image" Target="../media/image3.jp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5" Type="http://schemas.openxmlformats.org/officeDocument/2006/relationships/image" Target="../media/image14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g"/><Relationship Id="rId1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788D0E7-567D-6054-EF7B-EC3E32B14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12"/>
            <a:ext cx="12192000" cy="1072404"/>
          </a:xfrm>
          <a:prstGeom prst="rect">
            <a:avLst/>
          </a:prstGeom>
        </p:spPr>
      </p:pic>
      <p:graphicFrame>
        <p:nvGraphicFramePr>
          <p:cNvPr id="10" name="Table 3">
            <a:extLst>
              <a:ext uri="{FF2B5EF4-FFF2-40B4-BE49-F238E27FC236}">
                <a16:creationId xmlns:a16="http://schemas.microsoft.com/office/drawing/2014/main" id="{51CC7690-5275-E32F-A877-01D062A749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1697334"/>
              </p:ext>
            </p:extLst>
          </p:nvPr>
        </p:nvGraphicFramePr>
        <p:xfrm>
          <a:off x="0" y="1121723"/>
          <a:ext cx="12192000" cy="6682596"/>
        </p:xfrm>
        <a:graphic>
          <a:graphicData uri="http://schemas.openxmlformats.org/drawingml/2006/table">
            <a:tbl>
              <a:tblPr firstRow="1" bandRow="1">
                <a:tableStyleId>{85BE263C-DBD7-4A20-BB59-AAB30ACAA65A}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33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502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49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GB" sz="2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2000" dirty="0"/>
                        <a:t>Completed Activities </a:t>
                      </a:r>
                      <a:endParaRPr lang="en-GB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2000" dirty="0"/>
                        <a:t>Upcoming Activities for the Year </a:t>
                      </a:r>
                      <a:endParaRPr lang="en-GB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6356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March Technical/Business Meeting  was held on </a:t>
                      </a:r>
                      <a:r>
                        <a:rPr 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Thursday, 12</a:t>
                      </a:r>
                      <a:r>
                        <a:rPr lang="en-US" sz="1800" b="1" i="0" u="none" strike="noStrike" kern="1200" baseline="300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March, 2026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US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Mr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Alex Oshodi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from JUVICLE Energy (Speaker) and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Emeka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Ejika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FNAPE (Chairman).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Over 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 people registered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</a:t>
                      </a:r>
                      <a:r>
                        <a:rPr lang="en-US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over 148 participants 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(virtually).</a:t>
                      </a:r>
                      <a:endParaRPr lang="en-US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GB" sz="18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Membership Drive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Continues: </a:t>
                      </a:r>
                      <a:r>
                        <a:rPr lang="en-US" sz="1800" b="1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Prof Berti </a:t>
                      </a:r>
                      <a:r>
                        <a:rPr lang="en-US" sz="1800" b="1" i="1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Ozumba</a:t>
                      </a:r>
                      <a:r>
                        <a:rPr lang="en-US" sz="1800" b="1" i="1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FNAPE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paid for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 annual dues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of our students across the 8 universities in AOC (Feb. 2026)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GB" sz="1800" b="1" baseline="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700" b="1" baseline="0" dirty="0"/>
                        <a:t>Prof. C.S. </a:t>
                      </a:r>
                      <a:r>
                        <a:rPr lang="en-US" sz="1700" b="1" baseline="0" dirty="0" err="1"/>
                        <a:t>Nwajide</a:t>
                      </a:r>
                      <a:r>
                        <a:rPr lang="en-US" sz="1700" b="1" baseline="0" dirty="0"/>
                        <a:t> </a:t>
                      </a:r>
                      <a:r>
                        <a:rPr lang="en-US" sz="1700" b="0" baseline="0" dirty="0"/>
                        <a:t>donated 10 copies of his three recent books  to the 9 (nine) Geoscience Departments within the jurisdiction of the NAPE AOC and his Alma Mater (UI)                    (Mar. 2026)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800" b="1" baseline="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b="1" baseline="0" dirty="0"/>
                        <a:t>2026 NAPE-NAU Chapter </a:t>
                      </a:r>
                      <a:r>
                        <a:rPr lang="en-GB" sz="1600" b="0" baseline="0" dirty="0"/>
                        <a:t>organized </a:t>
                      </a:r>
                      <a:r>
                        <a:rPr lang="en-GB" sz="1600" b="1" baseline="0" dirty="0"/>
                        <a:t>a Virtual Academic Session Alert </a:t>
                      </a:r>
                      <a:r>
                        <a:rPr lang="en-GB" sz="1600" b="0" baseline="0" dirty="0"/>
                        <a:t>titled </a:t>
                      </a:r>
                      <a:r>
                        <a:rPr lang="en-GB" sz="1600" b="1" baseline="0" dirty="0"/>
                        <a:t>‘</a:t>
                      </a:r>
                      <a:r>
                        <a:rPr lang="en-US" sz="1600" b="1" baseline="0" dirty="0"/>
                        <a:t>When Geology Lies: </a:t>
                      </a:r>
                      <a:r>
                        <a:rPr lang="en-US" sz="1600" b="0" baseline="0" dirty="0"/>
                        <a:t>Why “Perfect” Prospects Become Dry Wells – An Industry Perspective</a:t>
                      </a:r>
                      <a:r>
                        <a:rPr lang="en-GB" sz="1600" b="1" baseline="0" dirty="0"/>
                        <a:t>’ </a:t>
                      </a:r>
                      <a:r>
                        <a:rPr lang="en-GB" sz="1600" b="0" baseline="0" dirty="0"/>
                        <a:t>by</a:t>
                      </a:r>
                      <a:r>
                        <a:rPr lang="en-GB" sz="1600" b="1" baseline="0" dirty="0"/>
                        <a:t> </a:t>
                      </a:r>
                      <a:r>
                        <a:rPr lang="en-US" sz="1600" b="1" baseline="0" dirty="0"/>
                        <a:t>Okpara Augustine Obiora (Geologist at A‑Z Seismic Consultants)           </a:t>
                      </a:r>
                      <a:r>
                        <a:rPr lang="en-GB" sz="1600" b="0" baseline="0" dirty="0"/>
                        <a:t>(21st February 2026).</a:t>
                      </a:r>
                      <a:endParaRPr lang="en-GB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GB" sz="16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NAPE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Awka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/Owerri Chapter lost </a:t>
                      </a:r>
                      <a:r>
                        <a:rPr lang="en-US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two of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her members in Feb 2026: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Late Mr. Ugochukwu </a:t>
                      </a:r>
                      <a:r>
                        <a:rPr lang="en-US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Elomba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and Late </a:t>
                      </a:r>
                      <a:r>
                        <a:rPr lang="en-US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Ms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Chisom </a:t>
                      </a:r>
                      <a:r>
                        <a:rPr lang="en-US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Achilihu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1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NAPE-AOC Reach out to Group of Secondary Schools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across the 5 States in the southeast for NAPE Career Awareness in the Oil and Gas industries tagged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‘’Future Petroleum Explorationists’’</a:t>
                      </a:r>
                      <a:r>
                        <a:rPr 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(May 2026).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180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May Technical/Business Meeting </a:t>
                      </a:r>
                      <a:r>
                        <a:rPr 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(Thursday, 14</a:t>
                      </a:r>
                      <a:r>
                        <a:rPr lang="en-US" sz="1800" b="1" i="0" u="none" strike="noStrike" kern="1200" baseline="300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May 2026)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– 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 </a:t>
                      </a:r>
                      <a:r>
                        <a:rPr lang="en-US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JohnBosco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Onyeji</a:t>
                      </a: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7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(Geologist Chevron Nig. Ltd)</a:t>
                      </a:r>
                      <a:endParaRPr lang="en-US" sz="1700" b="1" i="0" u="none" strike="noStrike" kern="1200" baseline="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80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July Technical/Business Meeting </a:t>
                      </a:r>
                      <a:r>
                        <a:rPr 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(Thursday, 9</a:t>
                      </a:r>
                      <a:r>
                        <a:rPr lang="en-US" sz="1800" b="1" i="0" u="none" strike="noStrike" kern="1200" baseline="300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July 2026)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– Mr. Philip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Ajaebili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(Operation Geophysicist-</a:t>
                      </a:r>
                      <a:r>
                        <a:rPr lang="en-US" sz="1800" b="0" dirty="0"/>
                        <a:t>Renaissance Africa Energy Company Ltd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).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n-GB" sz="1800" baseline="0" dirty="0"/>
                    </a:p>
                    <a:p>
                      <a:pPr marL="285750" indent="-285750">
                        <a:buFont typeface="Wingdings" panose="05000000000000000000" pitchFamily="2" charset="2"/>
                        <a:buChar char="ü"/>
                      </a:pPr>
                      <a:r>
                        <a:rPr lang="en-US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August Technical/Business Meeting </a:t>
                      </a:r>
                      <a:r>
                        <a:rPr 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(Thursday, 13</a:t>
                      </a:r>
                      <a:r>
                        <a:rPr lang="en-US" sz="1800" b="1" i="0" u="none" strike="noStrike" kern="1200" baseline="300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1800" b="1" i="0" u="none" strike="noStrike" kern="1200" baseline="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 August 2026) 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–  Prof. K. K.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Nwozor</a:t>
                      </a:r>
                      <a:r>
                        <a:rPr lang="en-US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(Professor of Geophysics, COOU Nigeria).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800" b="0" i="0" u="none" strike="noStrike" kern="1200" baseline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GB" sz="1800" b="1" baseline="0" dirty="0" smtClean="0"/>
                        <a:t>Encourage </a:t>
                      </a:r>
                      <a:r>
                        <a:rPr lang="en-GB" sz="1800" b="1" baseline="0" dirty="0"/>
                        <a:t>Schools to participate in AAPG-IBA &amp; NAPE-BEC/ Organizing University Students Chapter</a:t>
                      </a:r>
                      <a:r>
                        <a:rPr lang="en-GB" sz="1800" baseline="0" dirty="0"/>
                        <a:t> Weeks/Visiting Guest Lecturer Program (UNIZIK, UNN, COOU, AE-FUNAI)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7610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49787" y="228303"/>
            <a:ext cx="11695416" cy="633171"/>
            <a:chOff x="1" y="227440"/>
            <a:chExt cx="11695416" cy="63317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50" b="80593"/>
            <a:stretch/>
          </p:blipFill>
          <p:spPr>
            <a:xfrm>
              <a:off x="1" y="227440"/>
              <a:ext cx="4602480" cy="633171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4696788" y="275730"/>
              <a:ext cx="69986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000" b="1" dirty="0">
                  <a:solidFill>
                    <a:srgbClr val="C00000"/>
                  </a:solidFill>
                  <a:latin typeface="Century Gothic" panose="020B0502020202020204" pitchFamily="34" charset="0"/>
                </a:rPr>
                <a:t>              </a:t>
              </a:r>
              <a:r>
                <a:rPr lang="en-GB" sz="2000" b="1" dirty="0" err="1">
                  <a:solidFill>
                    <a:srgbClr val="C00000"/>
                  </a:solidFill>
                  <a:latin typeface="Century Gothic" panose="020B0502020202020204" pitchFamily="34" charset="0"/>
                </a:rPr>
                <a:t>Awka</a:t>
              </a:r>
              <a:r>
                <a:rPr lang="en-GB" sz="2000" b="1" dirty="0">
                  <a:solidFill>
                    <a:srgbClr val="C00000"/>
                  </a:solidFill>
                  <a:latin typeface="Century Gothic" panose="020B0502020202020204" pitchFamily="34" charset="0"/>
                </a:rPr>
                <a:t>/Owerri Chapter  REPORT (1</a:t>
              </a:r>
              <a:r>
                <a:rPr lang="en-GB" sz="2000" b="1" baseline="30000" dirty="0">
                  <a:solidFill>
                    <a:srgbClr val="C00000"/>
                  </a:solidFill>
                  <a:latin typeface="Century Gothic" panose="020B0502020202020204" pitchFamily="34" charset="0"/>
                </a:rPr>
                <a:t>ST</a:t>
              </a:r>
              <a:r>
                <a:rPr lang="en-GB" sz="2000" b="1" dirty="0">
                  <a:solidFill>
                    <a:srgbClr val="C00000"/>
                  </a:solidFill>
                  <a:latin typeface="Century Gothic" panose="020B0502020202020204" pitchFamily="34" charset="0"/>
                </a:rPr>
                <a:t> )</a:t>
              </a:r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72" t="2977" r="24866" b="55154"/>
          <a:stretch/>
        </p:blipFill>
        <p:spPr>
          <a:xfrm>
            <a:off x="142807" y="1100886"/>
            <a:ext cx="2019905" cy="2613356"/>
          </a:xfrm>
          <a:prstGeom prst="rect">
            <a:avLst/>
          </a:prstGeom>
        </p:spPr>
      </p:pic>
      <p:pic>
        <p:nvPicPr>
          <p:cNvPr id="11" name="Picture 10" descr="C:\Users\User\Desktop\164613274434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87" t="14307" r="32574" b="50958"/>
          <a:stretch/>
        </p:blipFill>
        <p:spPr bwMode="auto">
          <a:xfrm>
            <a:off x="6061693" y="3847430"/>
            <a:ext cx="1925781" cy="27611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95" b="44386"/>
          <a:stretch/>
        </p:blipFill>
        <p:spPr>
          <a:xfrm>
            <a:off x="4235151" y="936393"/>
            <a:ext cx="1794702" cy="272066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9" t="4910" r="19193"/>
          <a:stretch/>
        </p:blipFill>
        <p:spPr>
          <a:xfrm>
            <a:off x="286237" y="3847589"/>
            <a:ext cx="1780128" cy="284062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35" r="13220"/>
          <a:stretch/>
        </p:blipFill>
        <p:spPr>
          <a:xfrm>
            <a:off x="8157160" y="935898"/>
            <a:ext cx="1687171" cy="283293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27" t="10185" r="26138" b="40781"/>
          <a:stretch/>
        </p:blipFill>
        <p:spPr>
          <a:xfrm>
            <a:off x="2253171" y="1004634"/>
            <a:ext cx="1864457" cy="240665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2" t="3640" r="18659" b="20558"/>
          <a:stretch/>
        </p:blipFill>
        <p:spPr>
          <a:xfrm>
            <a:off x="6060291" y="938505"/>
            <a:ext cx="1962069" cy="272066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29753" y="3315804"/>
            <a:ext cx="2199243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Dr. Ifeanyi Chinwuko</a:t>
            </a:r>
          </a:p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Coordinator</a:t>
            </a:r>
          </a:p>
        </p:txBody>
      </p:sp>
      <p:sp>
        <p:nvSpPr>
          <p:cNvPr id="3" name="Rectangle 2"/>
          <p:cNvSpPr/>
          <p:nvPr/>
        </p:nvSpPr>
        <p:spPr>
          <a:xfrm>
            <a:off x="2152356" y="3294332"/>
            <a:ext cx="2097653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Dr. Chioma Maduewesi </a:t>
            </a:r>
          </a:p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Deputy Coordinator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62443" y="3266589"/>
            <a:ext cx="179470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Dr. Sabinus Ibeneme</a:t>
            </a:r>
          </a:p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Secretary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44968" y="3334465"/>
            <a:ext cx="168949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Chibuzo Ahaneku</a:t>
            </a:r>
          </a:p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Publicity Secretary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3318" y="6267401"/>
            <a:ext cx="179304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 dirty="0" err="1">
                <a:latin typeface="Century Gothic" panose="020B0502020202020204" pitchFamily="34" charset="0"/>
              </a:rPr>
              <a:t>Prof.</a:t>
            </a:r>
            <a:r>
              <a:rPr lang="en-GB" sz="1200" b="1" dirty="0">
                <a:latin typeface="Century Gothic" panose="020B0502020202020204" pitchFamily="34" charset="0"/>
              </a:rPr>
              <a:t> Leonard Onuba</a:t>
            </a:r>
          </a:p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Technical Director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33000" y="3269054"/>
            <a:ext cx="1962069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Dr. Rita Orajiuka </a:t>
            </a:r>
          </a:p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Asst. General Secretary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32548" y="6271643"/>
            <a:ext cx="1952035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George Okeke </a:t>
            </a:r>
          </a:p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YP Coordinator</a:t>
            </a:r>
          </a:p>
        </p:txBody>
      </p:sp>
      <p:pic>
        <p:nvPicPr>
          <p:cNvPr id="23" name="Picture 22" descr="C:\Users\AUSTIN\AppData\Local\Microsoft\Windows\INetCache\Content.Word\DSC_1287.jpg"/>
          <p:cNvPicPr/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1" t="10326" r="17476" b="24687"/>
          <a:stretch/>
        </p:blipFill>
        <p:spPr bwMode="auto">
          <a:xfrm>
            <a:off x="2160265" y="3847431"/>
            <a:ext cx="1957364" cy="259619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2127251" y="6267399"/>
            <a:ext cx="199037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Dr. Austin Okonkwo </a:t>
            </a:r>
          </a:p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Treasurer</a:t>
            </a: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57" t="3333" r="17762" b="45263"/>
          <a:stretch/>
        </p:blipFill>
        <p:spPr>
          <a:xfrm>
            <a:off x="10106555" y="3853390"/>
            <a:ext cx="1951087" cy="264484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60" t="16634" r="47428" b="26662"/>
          <a:stretch/>
        </p:blipFill>
        <p:spPr>
          <a:xfrm>
            <a:off x="8092233" y="3847430"/>
            <a:ext cx="1878906" cy="2799567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>
          <a:xfrm>
            <a:off x="8083812" y="6273225"/>
            <a:ext cx="188470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2" algn="ctr"/>
            <a:r>
              <a:rPr lang="en-GB" sz="1200" b="1" dirty="0">
                <a:latin typeface="Century Gothic" panose="020B0502020202020204" pitchFamily="34" charset="0"/>
              </a:rPr>
              <a:t>Dr. Princeton Dim </a:t>
            </a:r>
          </a:p>
          <a:p>
            <a:pPr marL="0" lvl="2" algn="ctr"/>
            <a:r>
              <a:rPr lang="en-GB" sz="1200" b="1" dirty="0">
                <a:latin typeface="Century Gothic" panose="020B0502020202020204" pitchFamily="34" charset="0"/>
              </a:rPr>
              <a:t>Immediate Past Coord.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968512" y="6264878"/>
            <a:ext cx="2158139" cy="44627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lvl="2" algn="ctr"/>
            <a:r>
              <a:rPr lang="en-GB" sz="1200" b="1" dirty="0">
                <a:latin typeface="Century Gothic" panose="020B0502020202020204" pitchFamily="34" charset="0"/>
              </a:rPr>
              <a:t>Dr. Adaobi Okeke</a:t>
            </a:r>
          </a:p>
          <a:p>
            <a:pPr marL="0" lvl="2" algn="ctr"/>
            <a:r>
              <a:rPr lang="en-GB" sz="1100" b="1" dirty="0">
                <a:latin typeface="Century Gothic" panose="020B0502020202020204" pitchFamily="34" charset="0"/>
              </a:rPr>
              <a:t>Immediate Past Dep. Coord:</a:t>
            </a: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3" r="4359"/>
          <a:stretch/>
        </p:blipFill>
        <p:spPr>
          <a:xfrm>
            <a:off x="4178514" y="3847430"/>
            <a:ext cx="1778000" cy="2605564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4158307" y="6267398"/>
            <a:ext cx="1798627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Dr. Chima Kelvin</a:t>
            </a:r>
          </a:p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Financial Secretary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A0581B-399E-D74B-28D3-8A624A37E7E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13112"/>
            <a:ext cx="12192000" cy="10724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5A9B9B-E86C-7039-DE17-8C656C34DDA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083561" y="1167913"/>
            <a:ext cx="1783779" cy="226349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980EA6F-324C-F222-C4DB-8F9B22376072}"/>
              </a:ext>
            </a:extLst>
          </p:cNvPr>
          <p:cNvSpPr/>
          <p:nvPr/>
        </p:nvSpPr>
        <p:spPr>
          <a:xfrm>
            <a:off x="10002917" y="3337400"/>
            <a:ext cx="2158140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Prof Bertram </a:t>
            </a:r>
            <a:r>
              <a:rPr lang="en-US" sz="1200" b="1" dirty="0" err="1">
                <a:latin typeface="Century Gothic" panose="020B0502020202020204" pitchFamily="34" charset="0"/>
                <a:cs typeface="Times New Roman" panose="02020603050405020304" pitchFamily="18" charset="0"/>
              </a:rPr>
              <a:t>Ozumba</a:t>
            </a:r>
            <a:endParaRPr lang="en-GB" sz="1200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200" b="1" dirty="0">
                <a:latin typeface="Century Gothic" panose="020B0502020202020204" pitchFamily="34" charset="0"/>
              </a:rPr>
              <a:t>Advisory Council Nominee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C77BFA-F7F1-C870-EA04-8527977AE698}"/>
              </a:ext>
            </a:extLst>
          </p:cNvPr>
          <p:cNvSpPr txBox="1"/>
          <p:nvPr/>
        </p:nvSpPr>
        <p:spPr>
          <a:xfrm>
            <a:off x="2257960" y="754266"/>
            <a:ext cx="69986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Meet </a:t>
            </a:r>
            <a:r>
              <a:rPr lang="en-GB" sz="2000" b="1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Awka</a:t>
            </a:r>
            <a:r>
              <a:rPr lang="en-GB" sz="2000" b="1" dirty="0">
                <a:solidFill>
                  <a:srgbClr val="C00000"/>
                </a:solidFill>
                <a:latin typeface="Century Gothic" panose="020B0502020202020204" pitchFamily="34" charset="0"/>
              </a:rPr>
              <a:t>/Owerri Chapter Executive Members</a:t>
            </a:r>
          </a:p>
        </p:txBody>
      </p:sp>
    </p:spTree>
    <p:extLst>
      <p:ext uri="{BB962C8B-B14F-4D97-AF65-F5344CB8AC3E}">
        <p14:creationId xmlns:p14="http://schemas.microsoft.com/office/powerpoint/2010/main" val="2617330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3427220"/>
            <a:ext cx="4936406" cy="25946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sz="2800" b="1" spc="300" dirty="0">
                <a:solidFill>
                  <a:srgbClr val="C00000"/>
                </a:solidFill>
                <a:latin typeface="Berlin Sans FB Demi" panose="020E0802020502020306" pitchFamily="34" charset="0"/>
              </a:rPr>
              <a:t>NAPE </a:t>
            </a:r>
          </a:p>
          <a:p>
            <a:pPr algn="r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GB" sz="2800" b="1" spc="300" dirty="0">
                <a:solidFill>
                  <a:srgbClr val="C00000"/>
                </a:solidFill>
                <a:latin typeface="Berlin Sans FB Demi" panose="020E0802020502020306" pitchFamily="34" charset="0"/>
              </a:rPr>
              <a:t>CONTINUING EDUCATION SERIES 2026</a:t>
            </a:r>
            <a:endParaRPr lang="en-US" altLang="en-US" sz="2800" b="1" spc="300" dirty="0">
              <a:solidFill>
                <a:srgbClr val="C00000"/>
              </a:solidFill>
              <a:latin typeface="Berlin Sans FB Demi" panose="020E0802020502020306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68F2391-1F00-3ACA-0D09-710639EFB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12"/>
            <a:ext cx="12192000" cy="10724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A1B7E8-688E-4CF3-2BBB-06C0FF0B6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345" y="1085515"/>
            <a:ext cx="4730880" cy="5778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532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37E89-AAC9-C472-56E4-B364B6CCD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C5FF15-6F44-BC74-43B0-E0D5AFB6D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12"/>
            <a:ext cx="12192000" cy="10724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97E1B6B-ACA0-0600-BDC3-01EDB0C8A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31" y="1301982"/>
            <a:ext cx="2567913" cy="32585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7403809-CAFB-6429-89FD-355BE85168EE}"/>
              </a:ext>
            </a:extLst>
          </p:cNvPr>
          <p:cNvSpPr txBox="1"/>
          <p:nvPr/>
        </p:nvSpPr>
        <p:spPr>
          <a:xfrm>
            <a:off x="0" y="4692388"/>
            <a:ext cx="3100321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000" b="1" i="1" u="none" strike="noStrike" kern="12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Prof Berti </a:t>
            </a:r>
            <a:r>
              <a:rPr lang="en-US" sz="2000" b="1" i="1" u="none" strike="noStrike" kern="1200" baseline="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Ozumba</a:t>
            </a:r>
            <a:r>
              <a:rPr lang="en-US" sz="2000" b="1" i="1" u="none" strike="noStrike" kern="12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, FNAPE</a:t>
            </a:r>
            <a:r>
              <a:rPr lang="en-US" sz="1800" b="1" i="1" u="none" strike="noStrike" kern="12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dirty="0">
                <a:solidFill>
                  <a:schemeClr val="dk1"/>
                </a:solidFill>
              </a:rPr>
              <a:t>P</a:t>
            </a:r>
            <a:r>
              <a:rPr lang="en-US" sz="1800" b="0" i="0" u="none" strike="noStrike" kern="12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aid for </a:t>
            </a:r>
            <a:r>
              <a:rPr lang="en-US" sz="1800" b="1" i="0" u="none" strike="noStrike" kern="12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50 annual dues</a:t>
            </a:r>
            <a:r>
              <a:rPr lang="en-US" sz="1800" b="0" i="0" u="none" strike="noStrike" kern="12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of our students across the 8 universities in AOC (Feb. 2026)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35C8EF-2564-1414-B1E0-AA262852E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621" y="1379381"/>
            <a:ext cx="3893662" cy="301914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C9BC51-C460-A2BB-5B31-6E31C4FEC289}"/>
              </a:ext>
            </a:extLst>
          </p:cNvPr>
          <p:cNvSpPr txBox="1"/>
          <p:nvPr/>
        </p:nvSpPr>
        <p:spPr>
          <a:xfrm>
            <a:off x="3100321" y="4630832"/>
            <a:ext cx="405110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dk1"/>
                </a:solidFill>
              </a:rPr>
              <a:t>Prof C.S. </a:t>
            </a:r>
            <a:r>
              <a:rPr lang="en-US" sz="2400" b="1" dirty="0" err="1">
                <a:solidFill>
                  <a:schemeClr val="dk1"/>
                </a:solidFill>
              </a:rPr>
              <a:t>Nwajide</a:t>
            </a:r>
            <a:r>
              <a:rPr lang="en-US" sz="2400" b="1" dirty="0">
                <a:solidFill>
                  <a:schemeClr val="dk1"/>
                </a:solidFill>
              </a:rPr>
              <a:t>, FNAPE:</a:t>
            </a:r>
          </a:p>
          <a:p>
            <a:r>
              <a:rPr lang="en-US" i="1" dirty="0" err="1">
                <a:solidFill>
                  <a:schemeClr val="dk1"/>
                </a:solidFill>
              </a:rPr>
              <a:t>Donoted</a:t>
            </a:r>
            <a:r>
              <a:rPr lang="en-US" i="1" dirty="0">
                <a:solidFill>
                  <a:schemeClr val="dk1"/>
                </a:solidFill>
              </a:rPr>
              <a:t> 10 copies of his three recent books to  each of the 9 (nine) Geoscience Depts within the NAPE AOC and his Alma Mater (University of Ibadan</a:t>
            </a:r>
            <a:endParaRPr lang="en-US" sz="1800" i="0" u="none" strike="noStrike" kern="1200" baseline="0" dirty="0">
              <a:solidFill>
                <a:schemeClr val="dk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2D2ADF-633F-97C3-5BF4-747234F12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7972" y="1297493"/>
            <a:ext cx="2510346" cy="23146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ADF079-F3BE-1085-6142-EFB33C8CBF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0197" y="1301982"/>
            <a:ext cx="2510346" cy="23705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7633D4F-F8B8-6D58-FFB3-1DC64586A1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0293" y="3965918"/>
            <a:ext cx="3213487" cy="240878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307BBE8-8350-D89C-3BFD-6ED21E207F23}"/>
              </a:ext>
            </a:extLst>
          </p:cNvPr>
          <p:cNvSpPr txBox="1"/>
          <p:nvPr/>
        </p:nvSpPr>
        <p:spPr>
          <a:xfrm>
            <a:off x="6830626" y="3634781"/>
            <a:ext cx="5249917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700" b="1" i="0" u="none" strike="noStrike" kern="12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Late Mr. Ugochukwu </a:t>
            </a:r>
            <a:r>
              <a:rPr lang="en-US" sz="1700" b="1" i="0" u="none" strike="noStrike" kern="1200" baseline="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Elomba</a:t>
            </a:r>
            <a:r>
              <a:rPr lang="en-US" sz="1700" b="1" i="0" u="none" strike="noStrike" kern="12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     Late </a:t>
            </a:r>
            <a:r>
              <a:rPr lang="en-US" sz="1700" b="1" i="0" u="none" strike="noStrike" kern="1200" baseline="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Ms</a:t>
            </a:r>
            <a:r>
              <a:rPr lang="en-US" sz="1700" b="1" i="0" u="none" strike="noStrike" kern="12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 Chisom </a:t>
            </a:r>
            <a:r>
              <a:rPr lang="en-US" sz="1700" b="1" i="0" u="none" strike="noStrike" kern="1200" baseline="0" dirty="0" err="1">
                <a:solidFill>
                  <a:schemeClr val="dk1"/>
                </a:solidFill>
                <a:latin typeface="+mn-lt"/>
                <a:ea typeface="+mn-ea"/>
                <a:cs typeface="+mn-cs"/>
              </a:rPr>
              <a:t>Achilihu</a:t>
            </a:r>
            <a:endParaRPr lang="en-US" sz="17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88056B-A1F2-D6FF-BDF3-DB6243F9520A}"/>
              </a:ext>
            </a:extLst>
          </p:cNvPr>
          <p:cNvSpPr txBox="1"/>
          <p:nvPr/>
        </p:nvSpPr>
        <p:spPr>
          <a:xfrm>
            <a:off x="7416798" y="6302073"/>
            <a:ext cx="4934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0" u="none" strike="noStrike" kern="1200" baseline="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Condolence visit to</a:t>
            </a:r>
            <a:r>
              <a:rPr lang="en-US" b="1" dirty="0">
                <a:solidFill>
                  <a:schemeClr val="dk1"/>
                </a:solidFill>
              </a:rPr>
              <a:t> Late </a:t>
            </a:r>
            <a:r>
              <a:rPr lang="en-US" b="1" dirty="0" err="1">
                <a:solidFill>
                  <a:schemeClr val="dk1"/>
                </a:solidFill>
              </a:rPr>
              <a:t>Ms</a:t>
            </a:r>
            <a:r>
              <a:rPr lang="en-US" b="1" dirty="0">
                <a:solidFill>
                  <a:schemeClr val="dk1"/>
                </a:solidFill>
              </a:rPr>
              <a:t> Chisom </a:t>
            </a:r>
            <a:r>
              <a:rPr lang="en-US" b="1" dirty="0" err="1">
                <a:solidFill>
                  <a:schemeClr val="dk1"/>
                </a:solidFill>
              </a:rPr>
              <a:t>Achilihu</a:t>
            </a:r>
            <a:r>
              <a:rPr lang="en-US" b="1" dirty="0">
                <a:solidFill>
                  <a:schemeClr val="dk1"/>
                </a:solidFill>
              </a:rPr>
              <a:t>:    </a:t>
            </a:r>
          </a:p>
          <a:p>
            <a:r>
              <a:rPr lang="en-US" b="1" dirty="0">
                <a:solidFill>
                  <a:schemeClr val="dk1"/>
                </a:solidFill>
              </a:rPr>
              <a:t>                    Thanks to NAPE-YP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426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0850" y="1644495"/>
            <a:ext cx="3258401" cy="325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929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485</Words>
  <Application>Microsoft Office PowerPoint</Application>
  <PresentationFormat>Widescreen</PresentationFormat>
  <Paragraphs>54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Berlin Sans FB Demi</vt:lpstr>
      <vt:lpstr>Calibri</vt:lpstr>
      <vt:lpstr>Calibri Light</vt:lpstr>
      <vt:lpstr>Century Gothic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USER</cp:lastModifiedBy>
  <cp:revision>8</cp:revision>
  <dcterms:created xsi:type="dcterms:W3CDTF">2025-04-17T05:05:17Z</dcterms:created>
  <dcterms:modified xsi:type="dcterms:W3CDTF">2026-04-21T08:05:17Z</dcterms:modified>
</cp:coreProperties>
</file>